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5" r:id="rId11"/>
    <p:sldId id="266" r:id="rId12"/>
    <p:sldId id="267" r:id="rId13"/>
    <p:sldId id="271" r:id="rId14"/>
    <p:sldId id="272" r:id="rId15"/>
    <p:sldId id="273" r:id="rId16"/>
    <p:sldId id="274" r:id="rId17"/>
    <p:sldId id="276" r:id="rId18"/>
    <p:sldId id="277" r:id="rId1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638"/>
  </p:normalViewPr>
  <p:slideViewPr>
    <p:cSldViewPr snapToGrid="0">
      <p:cViewPr>
        <p:scale>
          <a:sx n="86" d="100"/>
          <a:sy n="86" d="100"/>
        </p:scale>
        <p:origin x="48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8DBF70-A9EC-4E1F-8DE6-BFB0CABA2D64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2E88D9E-AD25-4E48-9412-338A6079E58F}">
      <dgm:prSet/>
      <dgm:spPr/>
      <dgm:t>
        <a:bodyPr/>
        <a:lstStyle/>
        <a:p>
          <a:r>
            <a:rPr lang="tr-TR" dirty="0"/>
            <a:t> ⁠Güvenlik ve Sürüş Konforu</a:t>
          </a:r>
          <a:endParaRPr lang="en-US" dirty="0"/>
        </a:p>
      </dgm:t>
    </dgm:pt>
    <dgm:pt modelId="{7930D68B-535F-4F23-B8FA-EB2B73DCFD3D}" type="parTrans" cxnId="{E674047F-010F-4DF6-A7B8-42C44D572B38}">
      <dgm:prSet/>
      <dgm:spPr/>
      <dgm:t>
        <a:bodyPr/>
        <a:lstStyle/>
        <a:p>
          <a:endParaRPr lang="en-US"/>
        </a:p>
      </dgm:t>
    </dgm:pt>
    <dgm:pt modelId="{99388F56-344E-41BE-AC13-EC20D1331B66}" type="sibTrans" cxnId="{E674047F-010F-4DF6-A7B8-42C44D572B38}">
      <dgm:prSet/>
      <dgm:spPr/>
      <dgm:t>
        <a:bodyPr/>
        <a:lstStyle/>
        <a:p>
          <a:endParaRPr lang="en-US"/>
        </a:p>
      </dgm:t>
    </dgm:pt>
    <dgm:pt modelId="{F072223F-BCB0-4553-93DC-60C41D8F6AED}">
      <dgm:prSet/>
      <dgm:spPr/>
      <dgm:t>
        <a:bodyPr/>
        <a:lstStyle/>
        <a:p>
          <a:r>
            <a:rPr lang="tr-TR"/>
            <a:t>DISTRONIC, sadece konfor değil, güvenlik açısından da büyük avantaj sağlar. </a:t>
          </a:r>
          <a:r>
            <a:rPr lang="tr-TR" dirty="0"/>
            <a:t>Ön çarpışma riski azaltılır, uzun yol sürüşlerinde yorgunluğu düşürür. Ayrıca sistem, ani fren yapan araçları algılayarak sürücüyü uyarır ya da gerektiğinde tam duruş sağlar.</a:t>
          </a:r>
          <a:endParaRPr lang="en-US" dirty="0"/>
        </a:p>
      </dgm:t>
    </dgm:pt>
    <dgm:pt modelId="{EA00F6AD-6DDF-4730-A9E9-C58D91C19D32}" type="parTrans" cxnId="{255132BC-250F-43A8-B5A8-64268F292F59}">
      <dgm:prSet/>
      <dgm:spPr/>
      <dgm:t>
        <a:bodyPr/>
        <a:lstStyle/>
        <a:p>
          <a:endParaRPr lang="en-US"/>
        </a:p>
      </dgm:t>
    </dgm:pt>
    <dgm:pt modelId="{D134D2DC-7DC0-4530-A67A-EF69229597D3}" type="sibTrans" cxnId="{255132BC-250F-43A8-B5A8-64268F292F59}">
      <dgm:prSet/>
      <dgm:spPr/>
      <dgm:t>
        <a:bodyPr/>
        <a:lstStyle/>
        <a:p>
          <a:endParaRPr lang="en-US"/>
        </a:p>
      </dgm:t>
    </dgm:pt>
    <dgm:pt modelId="{4F2EB0A6-FA56-40A6-AFF1-548693ED370E}">
      <dgm:prSet/>
      <dgm:spPr/>
      <dgm:t>
        <a:bodyPr/>
        <a:lstStyle/>
        <a:p>
          <a:r>
            <a:rPr lang="tr-TR" dirty="0"/>
            <a:t>Dezavantajlar ve Sınırlamalar</a:t>
          </a:r>
          <a:endParaRPr lang="en-US" dirty="0"/>
        </a:p>
      </dgm:t>
    </dgm:pt>
    <dgm:pt modelId="{0EDD804E-4401-4E47-8842-19893A94E386}" type="parTrans" cxnId="{530FE310-8743-48FC-80B3-44D6C0A858EF}">
      <dgm:prSet/>
      <dgm:spPr/>
      <dgm:t>
        <a:bodyPr/>
        <a:lstStyle/>
        <a:p>
          <a:endParaRPr lang="en-US"/>
        </a:p>
      </dgm:t>
    </dgm:pt>
    <dgm:pt modelId="{81FDA9EA-8E60-496E-943E-5530493B9A28}" type="sibTrans" cxnId="{530FE310-8743-48FC-80B3-44D6C0A858EF}">
      <dgm:prSet/>
      <dgm:spPr/>
      <dgm:t>
        <a:bodyPr/>
        <a:lstStyle/>
        <a:p>
          <a:endParaRPr lang="en-US"/>
        </a:p>
      </dgm:t>
    </dgm:pt>
    <dgm:pt modelId="{8BF3D436-7981-4EA9-896B-802E1D1D1E56}">
      <dgm:prSet/>
      <dgm:spPr/>
      <dgm:t>
        <a:bodyPr/>
        <a:lstStyle/>
        <a:p>
          <a:r>
            <a:rPr lang="tr-TR"/>
            <a:t>⁠Yoğun sis veya kar yağışında radar performansı azalabilir.</a:t>
          </a:r>
          <a:endParaRPr lang="en-US"/>
        </a:p>
      </dgm:t>
    </dgm:pt>
    <dgm:pt modelId="{B11D663E-34A2-41CD-92DB-31F9EB287631}" type="parTrans" cxnId="{A5014340-046B-4870-A585-6BBC37782A0B}">
      <dgm:prSet/>
      <dgm:spPr/>
      <dgm:t>
        <a:bodyPr/>
        <a:lstStyle/>
        <a:p>
          <a:endParaRPr lang="en-US"/>
        </a:p>
      </dgm:t>
    </dgm:pt>
    <dgm:pt modelId="{E238D2CE-E100-4164-B2C1-C42616589921}" type="sibTrans" cxnId="{A5014340-046B-4870-A585-6BBC37782A0B}">
      <dgm:prSet/>
      <dgm:spPr/>
      <dgm:t>
        <a:bodyPr/>
        <a:lstStyle/>
        <a:p>
          <a:endParaRPr lang="en-US"/>
        </a:p>
      </dgm:t>
    </dgm:pt>
    <dgm:pt modelId="{6B62905A-7749-4651-B57E-5CF383A20894}">
      <dgm:prSet/>
      <dgm:spPr/>
      <dgm:t>
        <a:bodyPr/>
        <a:lstStyle/>
        <a:p>
          <a:r>
            <a:rPr lang="tr-TR"/>
            <a:t>⁠Çok keskin virajlarda sistem devre dışı kalabilir.</a:t>
          </a:r>
          <a:endParaRPr lang="en-US"/>
        </a:p>
      </dgm:t>
    </dgm:pt>
    <dgm:pt modelId="{672110F0-4561-4D90-A870-664AAD9D577A}" type="parTrans" cxnId="{C3D20C38-4009-45F3-819F-0C9CED27C323}">
      <dgm:prSet/>
      <dgm:spPr/>
      <dgm:t>
        <a:bodyPr/>
        <a:lstStyle/>
        <a:p>
          <a:endParaRPr lang="en-US"/>
        </a:p>
      </dgm:t>
    </dgm:pt>
    <dgm:pt modelId="{23AF0B07-4ADE-496D-815F-DD877BCC8E2F}" type="sibTrans" cxnId="{C3D20C38-4009-45F3-819F-0C9CED27C323}">
      <dgm:prSet/>
      <dgm:spPr/>
      <dgm:t>
        <a:bodyPr/>
        <a:lstStyle/>
        <a:p>
          <a:endParaRPr lang="en-US"/>
        </a:p>
      </dgm:t>
    </dgm:pt>
    <dgm:pt modelId="{FB17C45D-085A-4BC1-9249-9219B438C818}">
      <dgm:prSet/>
      <dgm:spPr/>
      <dgm:t>
        <a:bodyPr/>
        <a:lstStyle/>
        <a:p>
          <a:r>
            <a:rPr lang="tr-TR"/>
            <a:t>Her zaman sürücü gözetimi gerekir.</a:t>
          </a:r>
          <a:endParaRPr lang="en-US"/>
        </a:p>
      </dgm:t>
    </dgm:pt>
    <dgm:pt modelId="{4BD99B23-EA17-47DA-80CB-FDA4A1F646BB}" type="parTrans" cxnId="{AB9B7141-B297-4B98-A5E5-F1E30DAAB1B9}">
      <dgm:prSet/>
      <dgm:spPr/>
      <dgm:t>
        <a:bodyPr/>
        <a:lstStyle/>
        <a:p>
          <a:endParaRPr lang="en-US"/>
        </a:p>
      </dgm:t>
    </dgm:pt>
    <dgm:pt modelId="{289A3C18-A64B-46E5-A205-4DCFBCEB2969}" type="sibTrans" cxnId="{AB9B7141-B297-4B98-A5E5-F1E30DAAB1B9}">
      <dgm:prSet/>
      <dgm:spPr/>
      <dgm:t>
        <a:bodyPr/>
        <a:lstStyle/>
        <a:p>
          <a:endParaRPr lang="en-US"/>
        </a:p>
      </dgm:t>
    </dgm:pt>
    <dgm:pt modelId="{59B694A7-0FFE-504B-91C1-2355D3A4BE67}" type="pres">
      <dgm:prSet presAssocID="{E78DBF70-A9EC-4E1F-8DE6-BFB0CABA2D64}" presName="vert0" presStyleCnt="0">
        <dgm:presLayoutVars>
          <dgm:dir/>
          <dgm:animOne val="branch"/>
          <dgm:animLvl val="lvl"/>
        </dgm:presLayoutVars>
      </dgm:prSet>
      <dgm:spPr/>
    </dgm:pt>
    <dgm:pt modelId="{940F942B-EFCF-7F47-AB6C-785D1C8D7F6A}" type="pres">
      <dgm:prSet presAssocID="{E2E88D9E-AD25-4E48-9412-338A6079E58F}" presName="thickLine" presStyleLbl="alignNode1" presStyleIdx="0" presStyleCnt="6" custLinFactNeighborX="-2280" custLinFactNeighborY="-29673"/>
      <dgm:spPr/>
    </dgm:pt>
    <dgm:pt modelId="{9D742AF1-3480-1F45-955C-7393F0CFEC7F}" type="pres">
      <dgm:prSet presAssocID="{E2E88D9E-AD25-4E48-9412-338A6079E58F}" presName="horz1" presStyleCnt="0"/>
      <dgm:spPr/>
    </dgm:pt>
    <dgm:pt modelId="{C3E42641-641A-C341-9F5D-C20132EE2187}" type="pres">
      <dgm:prSet presAssocID="{E2E88D9E-AD25-4E48-9412-338A6079E58F}" presName="tx1" presStyleLbl="revTx" presStyleIdx="0" presStyleCnt="6"/>
      <dgm:spPr/>
    </dgm:pt>
    <dgm:pt modelId="{F992E362-2FC8-2F49-BF85-5A0D6DF6544B}" type="pres">
      <dgm:prSet presAssocID="{E2E88D9E-AD25-4E48-9412-338A6079E58F}" presName="vert1" presStyleCnt="0"/>
      <dgm:spPr/>
    </dgm:pt>
    <dgm:pt modelId="{B44CC6E9-2CF1-9245-8A2C-8512F78150EE}" type="pres">
      <dgm:prSet presAssocID="{F072223F-BCB0-4553-93DC-60C41D8F6AED}" presName="thickLine" presStyleLbl="alignNode1" presStyleIdx="1" presStyleCnt="6"/>
      <dgm:spPr/>
    </dgm:pt>
    <dgm:pt modelId="{8008B651-1284-6A47-ABD3-F7899A60F175}" type="pres">
      <dgm:prSet presAssocID="{F072223F-BCB0-4553-93DC-60C41D8F6AED}" presName="horz1" presStyleCnt="0"/>
      <dgm:spPr/>
    </dgm:pt>
    <dgm:pt modelId="{641FFD12-87B9-B747-BC84-25D8B5F91C7E}" type="pres">
      <dgm:prSet presAssocID="{F072223F-BCB0-4553-93DC-60C41D8F6AED}" presName="tx1" presStyleLbl="revTx" presStyleIdx="1" presStyleCnt="6"/>
      <dgm:spPr/>
    </dgm:pt>
    <dgm:pt modelId="{193CBECC-75F4-894A-87F0-DD406E4B0C8D}" type="pres">
      <dgm:prSet presAssocID="{F072223F-BCB0-4553-93DC-60C41D8F6AED}" presName="vert1" presStyleCnt="0"/>
      <dgm:spPr/>
    </dgm:pt>
    <dgm:pt modelId="{8AE5FAEF-693A-2747-B646-1B5EFD255028}" type="pres">
      <dgm:prSet presAssocID="{4F2EB0A6-FA56-40A6-AFF1-548693ED370E}" presName="thickLine" presStyleLbl="alignNode1" presStyleIdx="2" presStyleCnt="6"/>
      <dgm:spPr/>
    </dgm:pt>
    <dgm:pt modelId="{ACD7C626-30F5-D744-A136-A12EE51ED3BB}" type="pres">
      <dgm:prSet presAssocID="{4F2EB0A6-FA56-40A6-AFF1-548693ED370E}" presName="horz1" presStyleCnt="0"/>
      <dgm:spPr/>
    </dgm:pt>
    <dgm:pt modelId="{2998DCD1-A5A6-A045-A3DC-570CAA5D7980}" type="pres">
      <dgm:prSet presAssocID="{4F2EB0A6-FA56-40A6-AFF1-548693ED370E}" presName="tx1" presStyleLbl="revTx" presStyleIdx="2" presStyleCnt="6"/>
      <dgm:spPr/>
    </dgm:pt>
    <dgm:pt modelId="{F90F4A10-09F9-7242-82DA-BAB1C03F9920}" type="pres">
      <dgm:prSet presAssocID="{4F2EB0A6-FA56-40A6-AFF1-548693ED370E}" presName="vert1" presStyleCnt="0"/>
      <dgm:spPr/>
    </dgm:pt>
    <dgm:pt modelId="{96AE4CA8-82A4-0340-8C99-8C48863BA100}" type="pres">
      <dgm:prSet presAssocID="{8BF3D436-7981-4EA9-896B-802E1D1D1E56}" presName="thickLine" presStyleLbl="alignNode1" presStyleIdx="3" presStyleCnt="6"/>
      <dgm:spPr/>
    </dgm:pt>
    <dgm:pt modelId="{22D40988-58E4-CF47-8E72-46848D010989}" type="pres">
      <dgm:prSet presAssocID="{8BF3D436-7981-4EA9-896B-802E1D1D1E56}" presName="horz1" presStyleCnt="0"/>
      <dgm:spPr/>
    </dgm:pt>
    <dgm:pt modelId="{280CD436-A0B7-694B-89CD-C0CE6CA3D357}" type="pres">
      <dgm:prSet presAssocID="{8BF3D436-7981-4EA9-896B-802E1D1D1E56}" presName="tx1" presStyleLbl="revTx" presStyleIdx="3" presStyleCnt="6"/>
      <dgm:spPr/>
    </dgm:pt>
    <dgm:pt modelId="{65841D90-9A59-DA49-A499-7DC6774DF0C4}" type="pres">
      <dgm:prSet presAssocID="{8BF3D436-7981-4EA9-896B-802E1D1D1E56}" presName="vert1" presStyleCnt="0"/>
      <dgm:spPr/>
    </dgm:pt>
    <dgm:pt modelId="{A492A21E-7D48-1648-B336-1937B4AD43F5}" type="pres">
      <dgm:prSet presAssocID="{6B62905A-7749-4651-B57E-5CF383A20894}" presName="thickLine" presStyleLbl="alignNode1" presStyleIdx="4" presStyleCnt="6"/>
      <dgm:spPr/>
    </dgm:pt>
    <dgm:pt modelId="{DB4928F1-7C35-4C44-80CD-6D514ED82443}" type="pres">
      <dgm:prSet presAssocID="{6B62905A-7749-4651-B57E-5CF383A20894}" presName="horz1" presStyleCnt="0"/>
      <dgm:spPr/>
    </dgm:pt>
    <dgm:pt modelId="{B6FA188C-174B-184E-BFEA-587CF2C8E8EF}" type="pres">
      <dgm:prSet presAssocID="{6B62905A-7749-4651-B57E-5CF383A20894}" presName="tx1" presStyleLbl="revTx" presStyleIdx="4" presStyleCnt="6"/>
      <dgm:spPr/>
    </dgm:pt>
    <dgm:pt modelId="{968BBB53-C968-9E42-B4BB-E52F2979955A}" type="pres">
      <dgm:prSet presAssocID="{6B62905A-7749-4651-B57E-5CF383A20894}" presName="vert1" presStyleCnt="0"/>
      <dgm:spPr/>
    </dgm:pt>
    <dgm:pt modelId="{20FFE6DE-BA7F-E248-9CCD-4B138C8E2B6C}" type="pres">
      <dgm:prSet presAssocID="{FB17C45D-085A-4BC1-9249-9219B438C818}" presName="thickLine" presStyleLbl="alignNode1" presStyleIdx="5" presStyleCnt="6"/>
      <dgm:spPr/>
    </dgm:pt>
    <dgm:pt modelId="{3261DF94-24CA-2F4C-8D78-B2C65F043514}" type="pres">
      <dgm:prSet presAssocID="{FB17C45D-085A-4BC1-9249-9219B438C818}" presName="horz1" presStyleCnt="0"/>
      <dgm:spPr/>
    </dgm:pt>
    <dgm:pt modelId="{679A5295-4BD6-0B4A-8923-DB4C9AFF9920}" type="pres">
      <dgm:prSet presAssocID="{FB17C45D-085A-4BC1-9249-9219B438C818}" presName="tx1" presStyleLbl="revTx" presStyleIdx="5" presStyleCnt="6"/>
      <dgm:spPr/>
    </dgm:pt>
    <dgm:pt modelId="{AA0B1A6D-D4FB-D748-B58A-DBB632FCE7A5}" type="pres">
      <dgm:prSet presAssocID="{FB17C45D-085A-4BC1-9249-9219B438C818}" presName="vert1" presStyleCnt="0"/>
      <dgm:spPr/>
    </dgm:pt>
  </dgm:ptLst>
  <dgm:cxnLst>
    <dgm:cxn modelId="{530FE310-8743-48FC-80B3-44D6C0A858EF}" srcId="{E78DBF70-A9EC-4E1F-8DE6-BFB0CABA2D64}" destId="{4F2EB0A6-FA56-40A6-AFF1-548693ED370E}" srcOrd="2" destOrd="0" parTransId="{0EDD804E-4401-4E47-8842-19893A94E386}" sibTransId="{81FDA9EA-8E60-496E-943E-5530493B9A28}"/>
    <dgm:cxn modelId="{C3D20C38-4009-45F3-819F-0C9CED27C323}" srcId="{E78DBF70-A9EC-4E1F-8DE6-BFB0CABA2D64}" destId="{6B62905A-7749-4651-B57E-5CF383A20894}" srcOrd="4" destOrd="0" parTransId="{672110F0-4561-4D90-A870-664AAD9D577A}" sibTransId="{23AF0B07-4ADE-496D-815F-DD877BCC8E2F}"/>
    <dgm:cxn modelId="{D446103C-91EE-A74F-9BEC-34B76026E4BD}" type="presOf" srcId="{8BF3D436-7981-4EA9-896B-802E1D1D1E56}" destId="{280CD436-A0B7-694B-89CD-C0CE6CA3D357}" srcOrd="0" destOrd="0" presId="urn:microsoft.com/office/officeart/2008/layout/LinedList"/>
    <dgm:cxn modelId="{A5014340-046B-4870-A585-6BBC37782A0B}" srcId="{E78DBF70-A9EC-4E1F-8DE6-BFB0CABA2D64}" destId="{8BF3D436-7981-4EA9-896B-802E1D1D1E56}" srcOrd="3" destOrd="0" parTransId="{B11D663E-34A2-41CD-92DB-31F9EB287631}" sibTransId="{E238D2CE-E100-4164-B2C1-C42616589921}"/>
    <dgm:cxn modelId="{AB9B7141-B297-4B98-A5E5-F1E30DAAB1B9}" srcId="{E78DBF70-A9EC-4E1F-8DE6-BFB0CABA2D64}" destId="{FB17C45D-085A-4BC1-9249-9219B438C818}" srcOrd="5" destOrd="0" parTransId="{4BD99B23-EA17-47DA-80CB-FDA4A1F646BB}" sibTransId="{289A3C18-A64B-46E5-A205-4DCFBCEB2969}"/>
    <dgm:cxn modelId="{6A124765-5882-4149-807B-53D66E6F176C}" type="presOf" srcId="{6B62905A-7749-4651-B57E-5CF383A20894}" destId="{B6FA188C-174B-184E-BFEA-587CF2C8E8EF}" srcOrd="0" destOrd="0" presId="urn:microsoft.com/office/officeart/2008/layout/LinedList"/>
    <dgm:cxn modelId="{E674047F-010F-4DF6-A7B8-42C44D572B38}" srcId="{E78DBF70-A9EC-4E1F-8DE6-BFB0CABA2D64}" destId="{E2E88D9E-AD25-4E48-9412-338A6079E58F}" srcOrd="0" destOrd="0" parTransId="{7930D68B-535F-4F23-B8FA-EB2B73DCFD3D}" sibTransId="{99388F56-344E-41BE-AC13-EC20D1331B66}"/>
    <dgm:cxn modelId="{900997AE-F0FC-2049-B1C1-541DFDDC89BF}" type="presOf" srcId="{E2E88D9E-AD25-4E48-9412-338A6079E58F}" destId="{C3E42641-641A-C341-9F5D-C20132EE2187}" srcOrd="0" destOrd="0" presId="urn:microsoft.com/office/officeart/2008/layout/LinedList"/>
    <dgm:cxn modelId="{255132BC-250F-43A8-B5A8-64268F292F59}" srcId="{E78DBF70-A9EC-4E1F-8DE6-BFB0CABA2D64}" destId="{F072223F-BCB0-4553-93DC-60C41D8F6AED}" srcOrd="1" destOrd="0" parTransId="{EA00F6AD-6DDF-4730-A9E9-C58D91C19D32}" sibTransId="{D134D2DC-7DC0-4530-A67A-EF69229597D3}"/>
    <dgm:cxn modelId="{2737B5C5-F736-C44B-98CD-F5BF5FF9D1CB}" type="presOf" srcId="{F072223F-BCB0-4553-93DC-60C41D8F6AED}" destId="{641FFD12-87B9-B747-BC84-25D8B5F91C7E}" srcOrd="0" destOrd="0" presId="urn:microsoft.com/office/officeart/2008/layout/LinedList"/>
    <dgm:cxn modelId="{E6F14DDD-487C-BC43-A1A7-74FC3DD2A7C8}" type="presOf" srcId="{E78DBF70-A9EC-4E1F-8DE6-BFB0CABA2D64}" destId="{59B694A7-0FFE-504B-91C1-2355D3A4BE67}" srcOrd="0" destOrd="0" presId="urn:microsoft.com/office/officeart/2008/layout/LinedList"/>
    <dgm:cxn modelId="{B2E0E9DF-F072-5A4C-880D-FD2406419385}" type="presOf" srcId="{4F2EB0A6-FA56-40A6-AFF1-548693ED370E}" destId="{2998DCD1-A5A6-A045-A3DC-570CAA5D7980}" srcOrd="0" destOrd="0" presId="urn:microsoft.com/office/officeart/2008/layout/LinedList"/>
    <dgm:cxn modelId="{7E51FDF7-5E04-E74F-9881-8E92E06B48F3}" type="presOf" srcId="{FB17C45D-085A-4BC1-9249-9219B438C818}" destId="{679A5295-4BD6-0B4A-8923-DB4C9AFF9920}" srcOrd="0" destOrd="0" presId="urn:microsoft.com/office/officeart/2008/layout/LinedList"/>
    <dgm:cxn modelId="{2A997A1E-9CDC-2048-B208-9E41AB857DB8}" type="presParOf" srcId="{59B694A7-0FFE-504B-91C1-2355D3A4BE67}" destId="{940F942B-EFCF-7F47-AB6C-785D1C8D7F6A}" srcOrd="0" destOrd="0" presId="urn:microsoft.com/office/officeart/2008/layout/LinedList"/>
    <dgm:cxn modelId="{05C4343B-FD9F-EA44-AE5F-22091CE13690}" type="presParOf" srcId="{59B694A7-0FFE-504B-91C1-2355D3A4BE67}" destId="{9D742AF1-3480-1F45-955C-7393F0CFEC7F}" srcOrd="1" destOrd="0" presId="urn:microsoft.com/office/officeart/2008/layout/LinedList"/>
    <dgm:cxn modelId="{9914D200-5D0C-5646-835A-319731CA6646}" type="presParOf" srcId="{9D742AF1-3480-1F45-955C-7393F0CFEC7F}" destId="{C3E42641-641A-C341-9F5D-C20132EE2187}" srcOrd="0" destOrd="0" presId="urn:microsoft.com/office/officeart/2008/layout/LinedList"/>
    <dgm:cxn modelId="{539A518B-485F-C042-A06C-2A7BC9DB1C8E}" type="presParOf" srcId="{9D742AF1-3480-1F45-955C-7393F0CFEC7F}" destId="{F992E362-2FC8-2F49-BF85-5A0D6DF6544B}" srcOrd="1" destOrd="0" presId="urn:microsoft.com/office/officeart/2008/layout/LinedList"/>
    <dgm:cxn modelId="{C486950A-A16A-FA47-BD5B-1F13EF3A40F8}" type="presParOf" srcId="{59B694A7-0FFE-504B-91C1-2355D3A4BE67}" destId="{B44CC6E9-2CF1-9245-8A2C-8512F78150EE}" srcOrd="2" destOrd="0" presId="urn:microsoft.com/office/officeart/2008/layout/LinedList"/>
    <dgm:cxn modelId="{F925E6A9-03D1-2746-A0C1-4ADE19C86D05}" type="presParOf" srcId="{59B694A7-0FFE-504B-91C1-2355D3A4BE67}" destId="{8008B651-1284-6A47-ABD3-F7899A60F175}" srcOrd="3" destOrd="0" presId="urn:microsoft.com/office/officeart/2008/layout/LinedList"/>
    <dgm:cxn modelId="{56A5840E-367C-D74F-A895-0E94260CDFC7}" type="presParOf" srcId="{8008B651-1284-6A47-ABD3-F7899A60F175}" destId="{641FFD12-87B9-B747-BC84-25D8B5F91C7E}" srcOrd="0" destOrd="0" presId="urn:microsoft.com/office/officeart/2008/layout/LinedList"/>
    <dgm:cxn modelId="{B88A7742-1550-B44D-B560-0D85C93D2716}" type="presParOf" srcId="{8008B651-1284-6A47-ABD3-F7899A60F175}" destId="{193CBECC-75F4-894A-87F0-DD406E4B0C8D}" srcOrd="1" destOrd="0" presId="urn:microsoft.com/office/officeart/2008/layout/LinedList"/>
    <dgm:cxn modelId="{92AC6F62-A3B3-EE40-9936-9673A1CE3522}" type="presParOf" srcId="{59B694A7-0FFE-504B-91C1-2355D3A4BE67}" destId="{8AE5FAEF-693A-2747-B646-1B5EFD255028}" srcOrd="4" destOrd="0" presId="urn:microsoft.com/office/officeart/2008/layout/LinedList"/>
    <dgm:cxn modelId="{D4648AFF-E6FF-BD43-A149-EFEFDB46CF77}" type="presParOf" srcId="{59B694A7-0FFE-504B-91C1-2355D3A4BE67}" destId="{ACD7C626-30F5-D744-A136-A12EE51ED3BB}" srcOrd="5" destOrd="0" presId="urn:microsoft.com/office/officeart/2008/layout/LinedList"/>
    <dgm:cxn modelId="{93D2D4C4-C783-3041-861C-93FF2129582D}" type="presParOf" srcId="{ACD7C626-30F5-D744-A136-A12EE51ED3BB}" destId="{2998DCD1-A5A6-A045-A3DC-570CAA5D7980}" srcOrd="0" destOrd="0" presId="urn:microsoft.com/office/officeart/2008/layout/LinedList"/>
    <dgm:cxn modelId="{AC8953DE-F156-A44C-B303-9181F3719BDC}" type="presParOf" srcId="{ACD7C626-30F5-D744-A136-A12EE51ED3BB}" destId="{F90F4A10-09F9-7242-82DA-BAB1C03F9920}" srcOrd="1" destOrd="0" presId="urn:microsoft.com/office/officeart/2008/layout/LinedList"/>
    <dgm:cxn modelId="{2364356B-3C98-A148-A026-DF323C3B154B}" type="presParOf" srcId="{59B694A7-0FFE-504B-91C1-2355D3A4BE67}" destId="{96AE4CA8-82A4-0340-8C99-8C48863BA100}" srcOrd="6" destOrd="0" presId="urn:microsoft.com/office/officeart/2008/layout/LinedList"/>
    <dgm:cxn modelId="{6C243CBB-47F5-4143-BDAA-D7151A2AA5C3}" type="presParOf" srcId="{59B694A7-0FFE-504B-91C1-2355D3A4BE67}" destId="{22D40988-58E4-CF47-8E72-46848D010989}" srcOrd="7" destOrd="0" presId="urn:microsoft.com/office/officeart/2008/layout/LinedList"/>
    <dgm:cxn modelId="{6044C17E-8D7A-D545-B0CC-92400836BA61}" type="presParOf" srcId="{22D40988-58E4-CF47-8E72-46848D010989}" destId="{280CD436-A0B7-694B-89CD-C0CE6CA3D357}" srcOrd="0" destOrd="0" presId="urn:microsoft.com/office/officeart/2008/layout/LinedList"/>
    <dgm:cxn modelId="{42008202-FCB1-0345-A506-76AEFC4A5991}" type="presParOf" srcId="{22D40988-58E4-CF47-8E72-46848D010989}" destId="{65841D90-9A59-DA49-A499-7DC6774DF0C4}" srcOrd="1" destOrd="0" presId="urn:microsoft.com/office/officeart/2008/layout/LinedList"/>
    <dgm:cxn modelId="{B369E681-381B-834B-95E9-DC8A5E32670B}" type="presParOf" srcId="{59B694A7-0FFE-504B-91C1-2355D3A4BE67}" destId="{A492A21E-7D48-1648-B336-1937B4AD43F5}" srcOrd="8" destOrd="0" presId="urn:microsoft.com/office/officeart/2008/layout/LinedList"/>
    <dgm:cxn modelId="{C778355B-E549-F841-A515-72341E79F268}" type="presParOf" srcId="{59B694A7-0FFE-504B-91C1-2355D3A4BE67}" destId="{DB4928F1-7C35-4C44-80CD-6D514ED82443}" srcOrd="9" destOrd="0" presId="urn:microsoft.com/office/officeart/2008/layout/LinedList"/>
    <dgm:cxn modelId="{19FF734D-D108-5143-9E60-38253D60BB9C}" type="presParOf" srcId="{DB4928F1-7C35-4C44-80CD-6D514ED82443}" destId="{B6FA188C-174B-184E-BFEA-587CF2C8E8EF}" srcOrd="0" destOrd="0" presId="urn:microsoft.com/office/officeart/2008/layout/LinedList"/>
    <dgm:cxn modelId="{F70F3013-40D5-914C-B8EE-B389C3F458DF}" type="presParOf" srcId="{DB4928F1-7C35-4C44-80CD-6D514ED82443}" destId="{968BBB53-C968-9E42-B4BB-E52F2979955A}" srcOrd="1" destOrd="0" presId="urn:microsoft.com/office/officeart/2008/layout/LinedList"/>
    <dgm:cxn modelId="{9F58B6D0-1994-1F49-9EDF-908AC81A3E2C}" type="presParOf" srcId="{59B694A7-0FFE-504B-91C1-2355D3A4BE67}" destId="{20FFE6DE-BA7F-E248-9CCD-4B138C8E2B6C}" srcOrd="10" destOrd="0" presId="urn:microsoft.com/office/officeart/2008/layout/LinedList"/>
    <dgm:cxn modelId="{62A372E9-13A7-3D41-923E-14FE38FE7626}" type="presParOf" srcId="{59B694A7-0FFE-504B-91C1-2355D3A4BE67}" destId="{3261DF94-24CA-2F4C-8D78-B2C65F043514}" srcOrd="11" destOrd="0" presId="urn:microsoft.com/office/officeart/2008/layout/LinedList"/>
    <dgm:cxn modelId="{EDFF7993-FF33-D943-B396-855AF75421CF}" type="presParOf" srcId="{3261DF94-24CA-2F4C-8D78-B2C65F043514}" destId="{679A5295-4BD6-0B4A-8923-DB4C9AFF9920}" srcOrd="0" destOrd="0" presId="urn:microsoft.com/office/officeart/2008/layout/LinedList"/>
    <dgm:cxn modelId="{FFB5FDB6-902F-7A47-A13F-3EFA7D45DB49}" type="presParOf" srcId="{3261DF94-24CA-2F4C-8D78-B2C65F043514}" destId="{AA0B1A6D-D4FB-D748-B58A-DBB632FCE7A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18FE2F-5D85-492C-9D33-C1C3A7DDE5E6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B359185-BE19-4C9A-9695-09832210AC5D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Sonuç</a:t>
          </a:r>
          <a:endParaRPr lang="en-US"/>
        </a:p>
      </dgm:t>
    </dgm:pt>
    <dgm:pt modelId="{821F73B1-D105-4CE8-BDB0-883A32681720}" type="parTrans" cxnId="{D79ED5B1-F1EE-4737-93D3-D0ABDC0241EB}">
      <dgm:prSet/>
      <dgm:spPr/>
      <dgm:t>
        <a:bodyPr/>
        <a:lstStyle/>
        <a:p>
          <a:endParaRPr lang="en-US"/>
        </a:p>
      </dgm:t>
    </dgm:pt>
    <dgm:pt modelId="{2E13A05E-63E8-4C59-9D89-77D47D5680F1}" type="sibTrans" cxnId="{D79ED5B1-F1EE-4737-93D3-D0ABDC0241E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FC82833-A7CD-49E3-ACCF-648EEA1D9E9A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DISTRONIC sistemi, Mercedes-Benz’in sürüş destek teknolojileri arasında önemli bir yere sahiptir. Sürücüye destek sağlayarak güvenliği artırır, konforu yükseltir ve otonom sürüşe geçişin temel taşlarından biridir.</a:t>
          </a:r>
          <a:endParaRPr lang="en-US"/>
        </a:p>
      </dgm:t>
    </dgm:pt>
    <dgm:pt modelId="{4C1810A1-3D61-4E84-88C8-3A99E5A21531}" type="parTrans" cxnId="{7E31780F-DDD1-43ED-8A9C-4B4E89B88CC5}">
      <dgm:prSet/>
      <dgm:spPr/>
      <dgm:t>
        <a:bodyPr/>
        <a:lstStyle/>
        <a:p>
          <a:endParaRPr lang="en-US"/>
        </a:p>
      </dgm:t>
    </dgm:pt>
    <dgm:pt modelId="{0993A441-BE16-409F-A3ED-C0F7F9DCF9B5}" type="sibTrans" cxnId="{7E31780F-DDD1-43ED-8A9C-4B4E89B88CC5}">
      <dgm:prSet/>
      <dgm:spPr/>
      <dgm:t>
        <a:bodyPr/>
        <a:lstStyle/>
        <a:p>
          <a:endParaRPr lang="en-US"/>
        </a:p>
      </dgm:t>
    </dgm:pt>
    <dgm:pt modelId="{C5C03143-47D0-874A-8D8A-0CAF2717257C}" type="pres">
      <dgm:prSet presAssocID="{5618FE2F-5D85-492C-9D33-C1C3A7DDE5E6}" presName="vert0" presStyleCnt="0">
        <dgm:presLayoutVars>
          <dgm:dir/>
          <dgm:animOne val="branch"/>
          <dgm:animLvl val="lvl"/>
        </dgm:presLayoutVars>
      </dgm:prSet>
      <dgm:spPr/>
    </dgm:pt>
    <dgm:pt modelId="{BD4C8D5A-25AB-AB48-8B3B-F5F0B417D752}" type="pres">
      <dgm:prSet presAssocID="{3B359185-BE19-4C9A-9695-09832210AC5D}" presName="thickLine" presStyleLbl="alignNode1" presStyleIdx="0" presStyleCnt="2"/>
      <dgm:spPr/>
    </dgm:pt>
    <dgm:pt modelId="{A2AAAF43-8071-1B47-AE1A-C496DC482EA4}" type="pres">
      <dgm:prSet presAssocID="{3B359185-BE19-4C9A-9695-09832210AC5D}" presName="horz1" presStyleCnt="0"/>
      <dgm:spPr/>
    </dgm:pt>
    <dgm:pt modelId="{EAABF9AD-5393-8241-B4C5-F14652DB9BD0}" type="pres">
      <dgm:prSet presAssocID="{3B359185-BE19-4C9A-9695-09832210AC5D}" presName="tx1" presStyleLbl="revTx" presStyleIdx="0" presStyleCnt="2"/>
      <dgm:spPr/>
    </dgm:pt>
    <dgm:pt modelId="{226CB263-EE78-A143-ADB4-4A0F0ACE840D}" type="pres">
      <dgm:prSet presAssocID="{3B359185-BE19-4C9A-9695-09832210AC5D}" presName="vert1" presStyleCnt="0"/>
      <dgm:spPr/>
    </dgm:pt>
    <dgm:pt modelId="{7A4A6C4C-CF27-794E-8548-EE9D30C3EA8F}" type="pres">
      <dgm:prSet presAssocID="{8FC82833-A7CD-49E3-ACCF-648EEA1D9E9A}" presName="thickLine" presStyleLbl="alignNode1" presStyleIdx="1" presStyleCnt="2"/>
      <dgm:spPr/>
    </dgm:pt>
    <dgm:pt modelId="{4E280240-4F63-BA46-BCE2-04BE6ED652A4}" type="pres">
      <dgm:prSet presAssocID="{8FC82833-A7CD-49E3-ACCF-648EEA1D9E9A}" presName="horz1" presStyleCnt="0"/>
      <dgm:spPr/>
    </dgm:pt>
    <dgm:pt modelId="{98695760-C107-6144-8726-FDEBF173B5F2}" type="pres">
      <dgm:prSet presAssocID="{8FC82833-A7CD-49E3-ACCF-648EEA1D9E9A}" presName="tx1" presStyleLbl="revTx" presStyleIdx="1" presStyleCnt="2"/>
      <dgm:spPr/>
    </dgm:pt>
    <dgm:pt modelId="{73957F73-3A1C-F940-8D3E-68915EA8B617}" type="pres">
      <dgm:prSet presAssocID="{8FC82833-A7CD-49E3-ACCF-648EEA1D9E9A}" presName="vert1" presStyleCnt="0"/>
      <dgm:spPr/>
    </dgm:pt>
  </dgm:ptLst>
  <dgm:cxnLst>
    <dgm:cxn modelId="{D1564D00-A56A-E54C-8F41-97CDFF3AAD2F}" type="presOf" srcId="{5618FE2F-5D85-492C-9D33-C1C3A7DDE5E6}" destId="{C5C03143-47D0-874A-8D8A-0CAF2717257C}" srcOrd="0" destOrd="0" presId="urn:microsoft.com/office/officeart/2008/layout/LinedList"/>
    <dgm:cxn modelId="{7E31780F-DDD1-43ED-8A9C-4B4E89B88CC5}" srcId="{5618FE2F-5D85-492C-9D33-C1C3A7DDE5E6}" destId="{8FC82833-A7CD-49E3-ACCF-648EEA1D9E9A}" srcOrd="1" destOrd="0" parTransId="{4C1810A1-3D61-4E84-88C8-3A99E5A21531}" sibTransId="{0993A441-BE16-409F-A3ED-C0F7F9DCF9B5}"/>
    <dgm:cxn modelId="{61321D3B-AA63-7741-85CD-359EFC68DC96}" type="presOf" srcId="{3B359185-BE19-4C9A-9695-09832210AC5D}" destId="{EAABF9AD-5393-8241-B4C5-F14652DB9BD0}" srcOrd="0" destOrd="0" presId="urn:microsoft.com/office/officeart/2008/layout/LinedList"/>
    <dgm:cxn modelId="{D79ED5B1-F1EE-4737-93D3-D0ABDC0241EB}" srcId="{5618FE2F-5D85-492C-9D33-C1C3A7DDE5E6}" destId="{3B359185-BE19-4C9A-9695-09832210AC5D}" srcOrd="0" destOrd="0" parTransId="{821F73B1-D105-4CE8-BDB0-883A32681720}" sibTransId="{2E13A05E-63E8-4C59-9D89-77D47D5680F1}"/>
    <dgm:cxn modelId="{B5AAF0BC-E32E-D948-BA2C-423D8274980A}" type="presOf" srcId="{8FC82833-A7CD-49E3-ACCF-648EEA1D9E9A}" destId="{98695760-C107-6144-8726-FDEBF173B5F2}" srcOrd="0" destOrd="0" presId="urn:microsoft.com/office/officeart/2008/layout/LinedList"/>
    <dgm:cxn modelId="{AB750696-D581-DA43-83A7-E680793BF72B}" type="presParOf" srcId="{C5C03143-47D0-874A-8D8A-0CAF2717257C}" destId="{BD4C8D5A-25AB-AB48-8B3B-F5F0B417D752}" srcOrd="0" destOrd="0" presId="urn:microsoft.com/office/officeart/2008/layout/LinedList"/>
    <dgm:cxn modelId="{4ECAAB21-2576-0249-8B21-0D770E6275D1}" type="presParOf" srcId="{C5C03143-47D0-874A-8D8A-0CAF2717257C}" destId="{A2AAAF43-8071-1B47-AE1A-C496DC482EA4}" srcOrd="1" destOrd="0" presId="urn:microsoft.com/office/officeart/2008/layout/LinedList"/>
    <dgm:cxn modelId="{80EB6D35-FFB9-F242-81D5-3B9DB80758E3}" type="presParOf" srcId="{A2AAAF43-8071-1B47-AE1A-C496DC482EA4}" destId="{EAABF9AD-5393-8241-B4C5-F14652DB9BD0}" srcOrd="0" destOrd="0" presId="urn:microsoft.com/office/officeart/2008/layout/LinedList"/>
    <dgm:cxn modelId="{364C1281-1A85-BA44-9C9A-EEC098F6F7B8}" type="presParOf" srcId="{A2AAAF43-8071-1B47-AE1A-C496DC482EA4}" destId="{226CB263-EE78-A143-ADB4-4A0F0ACE840D}" srcOrd="1" destOrd="0" presId="urn:microsoft.com/office/officeart/2008/layout/LinedList"/>
    <dgm:cxn modelId="{D815DD3E-4EBD-514E-9F93-DC8BBF3D7DAF}" type="presParOf" srcId="{C5C03143-47D0-874A-8D8A-0CAF2717257C}" destId="{7A4A6C4C-CF27-794E-8548-EE9D30C3EA8F}" srcOrd="2" destOrd="0" presId="urn:microsoft.com/office/officeart/2008/layout/LinedList"/>
    <dgm:cxn modelId="{4379F884-40A9-214C-A68E-38203538DB0F}" type="presParOf" srcId="{C5C03143-47D0-874A-8D8A-0CAF2717257C}" destId="{4E280240-4F63-BA46-BCE2-04BE6ED652A4}" srcOrd="3" destOrd="0" presId="urn:microsoft.com/office/officeart/2008/layout/LinedList"/>
    <dgm:cxn modelId="{70D735C0-999A-3F4C-BB52-85A9F788EE48}" type="presParOf" srcId="{4E280240-4F63-BA46-BCE2-04BE6ED652A4}" destId="{98695760-C107-6144-8726-FDEBF173B5F2}" srcOrd="0" destOrd="0" presId="urn:microsoft.com/office/officeart/2008/layout/LinedList"/>
    <dgm:cxn modelId="{FB939176-2411-8648-8CBA-C10090C6EDD6}" type="presParOf" srcId="{4E280240-4F63-BA46-BCE2-04BE6ED652A4}" destId="{73957F73-3A1C-F940-8D3E-68915EA8B61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F942B-EFCF-7F47-AB6C-785D1C8D7F6A}">
      <dsp:nvSpPr>
        <dsp:cNvPr id="0" name=""/>
        <dsp:cNvSpPr/>
      </dsp:nvSpPr>
      <dsp:spPr>
        <a:xfrm>
          <a:off x="0" y="0"/>
          <a:ext cx="591616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3E42641-641A-C341-9F5D-C20132EE2187}">
      <dsp:nvSpPr>
        <dsp:cNvPr id="0" name=""/>
        <dsp:cNvSpPr/>
      </dsp:nvSpPr>
      <dsp:spPr>
        <a:xfrm>
          <a:off x="0" y="3096"/>
          <a:ext cx="5916169" cy="1055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/>
            <a:t> ⁠Güvenlik ve Sürüş Konforu</a:t>
          </a:r>
          <a:endParaRPr lang="en-US" sz="1500" kern="1200" dirty="0"/>
        </a:p>
      </dsp:txBody>
      <dsp:txXfrm>
        <a:off x="0" y="3096"/>
        <a:ext cx="5916169" cy="1055774"/>
      </dsp:txXfrm>
    </dsp:sp>
    <dsp:sp modelId="{B44CC6E9-2CF1-9245-8A2C-8512F78150EE}">
      <dsp:nvSpPr>
        <dsp:cNvPr id="0" name=""/>
        <dsp:cNvSpPr/>
      </dsp:nvSpPr>
      <dsp:spPr>
        <a:xfrm>
          <a:off x="0" y="1058870"/>
          <a:ext cx="5916169" cy="0"/>
        </a:xfrm>
        <a:prstGeom prst="line">
          <a:avLst/>
        </a:prstGeom>
        <a:gradFill rotWithShape="0">
          <a:gsLst>
            <a:gs pos="0">
              <a:schemeClr val="accent5">
                <a:hueOff val="1822866"/>
                <a:satOff val="-821"/>
                <a:lumOff val="-10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822866"/>
                <a:satOff val="-821"/>
                <a:lumOff val="-10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822866"/>
                <a:satOff val="-821"/>
                <a:lumOff val="-10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1822866"/>
              <a:satOff val="-821"/>
              <a:lumOff val="-101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41FFD12-87B9-B747-BC84-25D8B5F91C7E}">
      <dsp:nvSpPr>
        <dsp:cNvPr id="0" name=""/>
        <dsp:cNvSpPr/>
      </dsp:nvSpPr>
      <dsp:spPr>
        <a:xfrm>
          <a:off x="0" y="1058870"/>
          <a:ext cx="5916169" cy="1055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DISTRONIC, sadece konfor değil, güvenlik açısından da büyük avantaj sağlar. </a:t>
          </a:r>
          <a:r>
            <a:rPr lang="tr-TR" sz="1500" kern="1200" dirty="0"/>
            <a:t>Ön çarpışma riski azaltılır, uzun yol sürüşlerinde yorgunluğu düşürür. Ayrıca sistem, ani fren yapan araçları algılayarak sürücüyü uyarır ya da gerektiğinde tam duruş sağlar.</a:t>
          </a:r>
          <a:endParaRPr lang="en-US" sz="1500" kern="1200" dirty="0"/>
        </a:p>
      </dsp:txBody>
      <dsp:txXfrm>
        <a:off x="0" y="1058870"/>
        <a:ext cx="5916169" cy="1055774"/>
      </dsp:txXfrm>
    </dsp:sp>
    <dsp:sp modelId="{8AE5FAEF-693A-2747-B646-1B5EFD255028}">
      <dsp:nvSpPr>
        <dsp:cNvPr id="0" name=""/>
        <dsp:cNvSpPr/>
      </dsp:nvSpPr>
      <dsp:spPr>
        <a:xfrm>
          <a:off x="0" y="2114645"/>
          <a:ext cx="5916169" cy="0"/>
        </a:xfrm>
        <a:prstGeom prst="line">
          <a:avLst/>
        </a:prstGeom>
        <a:gradFill rotWithShape="0">
          <a:gsLst>
            <a:gs pos="0">
              <a:schemeClr val="accent5">
                <a:hueOff val="3645731"/>
                <a:satOff val="-1642"/>
                <a:lumOff val="-20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645731"/>
                <a:satOff val="-1642"/>
                <a:lumOff val="-20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645731"/>
                <a:satOff val="-1642"/>
                <a:lumOff val="-20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3645731"/>
              <a:satOff val="-1642"/>
              <a:lumOff val="-203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98DCD1-A5A6-A045-A3DC-570CAA5D7980}">
      <dsp:nvSpPr>
        <dsp:cNvPr id="0" name=""/>
        <dsp:cNvSpPr/>
      </dsp:nvSpPr>
      <dsp:spPr>
        <a:xfrm>
          <a:off x="0" y="2114645"/>
          <a:ext cx="5916169" cy="1055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/>
            <a:t>Dezavantajlar ve Sınırlamalar</a:t>
          </a:r>
          <a:endParaRPr lang="en-US" sz="1500" kern="1200" dirty="0"/>
        </a:p>
      </dsp:txBody>
      <dsp:txXfrm>
        <a:off x="0" y="2114645"/>
        <a:ext cx="5916169" cy="1055774"/>
      </dsp:txXfrm>
    </dsp:sp>
    <dsp:sp modelId="{96AE4CA8-82A4-0340-8C99-8C48863BA100}">
      <dsp:nvSpPr>
        <dsp:cNvPr id="0" name=""/>
        <dsp:cNvSpPr/>
      </dsp:nvSpPr>
      <dsp:spPr>
        <a:xfrm>
          <a:off x="0" y="3170419"/>
          <a:ext cx="5916169" cy="0"/>
        </a:xfrm>
        <a:prstGeom prst="line">
          <a:avLst/>
        </a:prstGeom>
        <a:gradFill rotWithShape="0">
          <a:gsLst>
            <a:gs pos="0">
              <a:schemeClr val="accent5">
                <a:hueOff val="5468597"/>
                <a:satOff val="-2462"/>
                <a:lumOff val="-30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468597"/>
                <a:satOff val="-2462"/>
                <a:lumOff val="-30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468597"/>
                <a:satOff val="-2462"/>
                <a:lumOff val="-30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5468597"/>
              <a:satOff val="-2462"/>
              <a:lumOff val="-3058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80CD436-A0B7-694B-89CD-C0CE6CA3D357}">
      <dsp:nvSpPr>
        <dsp:cNvPr id="0" name=""/>
        <dsp:cNvSpPr/>
      </dsp:nvSpPr>
      <dsp:spPr>
        <a:xfrm>
          <a:off x="0" y="3170419"/>
          <a:ext cx="5916169" cy="1055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⁠Yoğun sis veya kar yağışında radar performansı azalabilir.</a:t>
          </a:r>
          <a:endParaRPr lang="en-US" sz="1500" kern="1200"/>
        </a:p>
      </dsp:txBody>
      <dsp:txXfrm>
        <a:off x="0" y="3170419"/>
        <a:ext cx="5916169" cy="1055774"/>
      </dsp:txXfrm>
    </dsp:sp>
    <dsp:sp modelId="{A492A21E-7D48-1648-B336-1937B4AD43F5}">
      <dsp:nvSpPr>
        <dsp:cNvPr id="0" name=""/>
        <dsp:cNvSpPr/>
      </dsp:nvSpPr>
      <dsp:spPr>
        <a:xfrm>
          <a:off x="0" y="4226193"/>
          <a:ext cx="5916169" cy="0"/>
        </a:xfrm>
        <a:prstGeom prst="line">
          <a:avLst/>
        </a:prstGeom>
        <a:gradFill rotWithShape="0">
          <a:gsLst>
            <a:gs pos="0">
              <a:schemeClr val="accent5">
                <a:hueOff val="7291462"/>
                <a:satOff val="-3283"/>
                <a:lumOff val="-40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7291462"/>
                <a:satOff val="-3283"/>
                <a:lumOff val="-40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7291462"/>
                <a:satOff val="-3283"/>
                <a:lumOff val="-40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7291462"/>
              <a:satOff val="-3283"/>
              <a:lumOff val="-4078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6FA188C-174B-184E-BFEA-587CF2C8E8EF}">
      <dsp:nvSpPr>
        <dsp:cNvPr id="0" name=""/>
        <dsp:cNvSpPr/>
      </dsp:nvSpPr>
      <dsp:spPr>
        <a:xfrm>
          <a:off x="0" y="4226193"/>
          <a:ext cx="5916169" cy="1055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⁠Çok keskin virajlarda sistem devre dışı kalabilir.</a:t>
          </a:r>
          <a:endParaRPr lang="en-US" sz="1500" kern="1200"/>
        </a:p>
      </dsp:txBody>
      <dsp:txXfrm>
        <a:off x="0" y="4226193"/>
        <a:ext cx="5916169" cy="1055774"/>
      </dsp:txXfrm>
    </dsp:sp>
    <dsp:sp modelId="{20FFE6DE-BA7F-E248-9CCD-4B138C8E2B6C}">
      <dsp:nvSpPr>
        <dsp:cNvPr id="0" name=""/>
        <dsp:cNvSpPr/>
      </dsp:nvSpPr>
      <dsp:spPr>
        <a:xfrm>
          <a:off x="0" y="5281968"/>
          <a:ext cx="5916169" cy="0"/>
        </a:xfrm>
        <a:prstGeom prst="line">
          <a:avLst/>
        </a:prstGeom>
        <a:gradFill rotWithShape="0">
          <a:gsLst>
            <a:gs pos="0">
              <a:schemeClr val="accent5">
                <a:hueOff val="9114327"/>
                <a:satOff val="-4104"/>
                <a:lumOff val="-50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9114327"/>
                <a:satOff val="-4104"/>
                <a:lumOff val="-50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9114327"/>
                <a:satOff val="-4104"/>
                <a:lumOff val="-50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9114327"/>
              <a:satOff val="-4104"/>
              <a:lumOff val="-5097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79A5295-4BD6-0B4A-8923-DB4C9AFF9920}">
      <dsp:nvSpPr>
        <dsp:cNvPr id="0" name=""/>
        <dsp:cNvSpPr/>
      </dsp:nvSpPr>
      <dsp:spPr>
        <a:xfrm>
          <a:off x="0" y="5281968"/>
          <a:ext cx="5916169" cy="1055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Her zaman sürücü gözetimi gerekir.</a:t>
          </a:r>
          <a:endParaRPr lang="en-US" sz="1500" kern="1200"/>
        </a:p>
      </dsp:txBody>
      <dsp:txXfrm>
        <a:off x="0" y="5281968"/>
        <a:ext cx="5916169" cy="1055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C8D5A-25AB-AB48-8B3B-F5F0B417D752}">
      <dsp:nvSpPr>
        <dsp:cNvPr id="0" name=""/>
        <dsp:cNvSpPr/>
      </dsp:nvSpPr>
      <dsp:spPr>
        <a:xfrm>
          <a:off x="0" y="0"/>
          <a:ext cx="916461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AABF9AD-5393-8241-B4C5-F14652DB9BD0}">
      <dsp:nvSpPr>
        <dsp:cNvPr id="0" name=""/>
        <dsp:cNvSpPr/>
      </dsp:nvSpPr>
      <dsp:spPr>
        <a:xfrm>
          <a:off x="0" y="0"/>
          <a:ext cx="9164611" cy="1010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Sonuç</a:t>
          </a:r>
          <a:endParaRPr lang="en-US" sz="1800" kern="1200"/>
        </a:p>
      </dsp:txBody>
      <dsp:txXfrm>
        <a:off x="0" y="0"/>
        <a:ext cx="9164611" cy="1010429"/>
      </dsp:txXfrm>
    </dsp:sp>
    <dsp:sp modelId="{7A4A6C4C-CF27-794E-8548-EE9D30C3EA8F}">
      <dsp:nvSpPr>
        <dsp:cNvPr id="0" name=""/>
        <dsp:cNvSpPr/>
      </dsp:nvSpPr>
      <dsp:spPr>
        <a:xfrm>
          <a:off x="0" y="1010429"/>
          <a:ext cx="916461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695760-C107-6144-8726-FDEBF173B5F2}">
      <dsp:nvSpPr>
        <dsp:cNvPr id="0" name=""/>
        <dsp:cNvSpPr/>
      </dsp:nvSpPr>
      <dsp:spPr>
        <a:xfrm>
          <a:off x="0" y="1010429"/>
          <a:ext cx="9164611" cy="1010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DISTRONIC sistemi, Mercedes-Benz’in sürüş destek teknolojileri arasında önemli bir yere sahiptir. Sürücüye destek sağlayarak güvenliği artırır, konforu yükseltir ve otonom sürüşe geçişin temel taşlarından biridir.</a:t>
          </a:r>
          <a:endParaRPr lang="en-US" sz="1800" kern="1200"/>
        </a:p>
      </dsp:txBody>
      <dsp:txXfrm>
        <a:off x="0" y="1010429"/>
        <a:ext cx="9164611" cy="1010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0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98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10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9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75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31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5/10/25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45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41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5/10/25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91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2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38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9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9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taşıt, araç, kara taşıtı, araba, araba lastiğ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9C44A66-0221-0886-5FEC-BC2619AAA8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888428C-2EAE-8799-18BD-29EAAF4EC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r>
              <a:rPr lang="tr-TR" sz="5400">
                <a:solidFill>
                  <a:srgbClr val="FFFFFF"/>
                </a:solidFill>
              </a:rPr>
              <a:t>MERCEDES AMG G-63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39975C7-4467-6A39-21E4-10101D047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793937"/>
            <a:ext cx="7588155" cy="1414091"/>
          </a:xfrm>
        </p:spPr>
        <p:txBody>
          <a:bodyPr>
            <a:normAutofit/>
          </a:bodyPr>
          <a:lstStyle/>
          <a:p>
            <a:r>
              <a:rPr lang="tr-TR" sz="2200">
                <a:solidFill>
                  <a:srgbClr val="FFFFFF"/>
                </a:solidFill>
              </a:rPr>
              <a:t>Asya Safidemir 21253047</a:t>
            </a:r>
          </a:p>
          <a:p>
            <a:r>
              <a:rPr lang="tr-TR" sz="2200">
                <a:solidFill>
                  <a:srgbClr val="FFFFFF"/>
                </a:solidFill>
              </a:rPr>
              <a:t>Zeynep Ayça Akbayır 21253025</a:t>
            </a:r>
          </a:p>
        </p:txBody>
      </p:sp>
    </p:spTree>
    <p:extLst>
      <p:ext uri="{BB962C8B-B14F-4D97-AF65-F5344CB8AC3E}">
        <p14:creationId xmlns:p14="http://schemas.microsoft.com/office/powerpoint/2010/main" val="4141033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ekran görüntüsü, 3B modellem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9A9EB1C1-51DB-C734-98F8-E42425A30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  <a:solidFill>
            <a:schemeClr val="accent1">
              <a:alpha val="41000"/>
            </a:schemeClr>
          </a:solidFill>
        </p:spPr>
      </p:pic>
      <p:sp>
        <p:nvSpPr>
          <p:cNvPr id="9" name="Sol Ok Belirtme Çizgisi 8">
            <a:extLst>
              <a:ext uri="{FF2B5EF4-FFF2-40B4-BE49-F238E27FC236}">
                <a16:creationId xmlns:a16="http://schemas.microsoft.com/office/drawing/2014/main" id="{021E6AE3-DC66-6DE0-C95F-635C169A844B}"/>
              </a:ext>
            </a:extLst>
          </p:cNvPr>
          <p:cNvSpPr/>
          <p:nvPr/>
        </p:nvSpPr>
        <p:spPr>
          <a:xfrm>
            <a:off x="7138308" y="669471"/>
            <a:ext cx="5053691" cy="3837214"/>
          </a:xfrm>
          <a:prstGeom prst="leftArrowCallou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  <a:alpha val="30158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0F1F2C3F-2555-C8A8-518B-914B72502494}"/>
              </a:ext>
            </a:extLst>
          </p:cNvPr>
          <p:cNvSpPr txBox="1"/>
          <p:nvPr/>
        </p:nvSpPr>
        <p:spPr>
          <a:xfrm>
            <a:off x="8948058" y="1004426"/>
            <a:ext cx="3243942" cy="3118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sz="1800" dirty="0"/>
              <a:t>Teknik Özellikler ve Algoritmalar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800" dirty="0"/>
          </a:p>
          <a:p>
            <a:pPr marL="0" indent="0">
              <a:lnSpc>
                <a:spcPct val="110000"/>
              </a:lnSpc>
              <a:buNone/>
            </a:pPr>
            <a:r>
              <a:rPr lang="tr-TR" sz="1800" dirty="0"/>
              <a:t>-Hız sabitleme (</a:t>
            </a:r>
            <a:r>
              <a:rPr lang="tr-TR" sz="1800" dirty="0" err="1"/>
              <a:t>Cruise</a:t>
            </a:r>
            <a:r>
              <a:rPr lang="tr-TR" sz="1800" dirty="0"/>
              <a:t> Control)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800" dirty="0"/>
              <a:t>-Araç tanıma ve sınıflandırma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800" dirty="0"/>
              <a:t>-Dinamik mesafe hesaplama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800" dirty="0"/>
              <a:t>-Otomatik frenleme ve hızlanma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1373177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ekran görüntüsü, kol saati, tasarı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17EC7166-72C7-B56D-9667-F7DDA550B7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6300"/>
          <a:stretch/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graphicFrame>
        <p:nvGraphicFramePr>
          <p:cNvPr id="7" name="İçerik Yer Tutucusu 2">
            <a:extLst>
              <a:ext uri="{FF2B5EF4-FFF2-40B4-BE49-F238E27FC236}">
                <a16:creationId xmlns:a16="http://schemas.microsoft.com/office/drawing/2014/main" id="{3816C5AB-BD16-1DA9-EBDB-0B84DC10CE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2664240"/>
              </p:ext>
            </p:extLst>
          </p:nvPr>
        </p:nvGraphicFramePr>
        <p:xfrm>
          <a:off x="5593079" y="179882"/>
          <a:ext cx="5916169" cy="634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3294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merkez konsol, direksiyon simidi, dümen, hız ölçer, arab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276A18F0-F1EE-7669-91C4-74774E5F07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63" b="13955"/>
          <a:stretch/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5540F3BB-93E7-365C-41A2-9EC8E650C5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2286010"/>
              </p:ext>
            </p:extLst>
          </p:nvPr>
        </p:nvGraphicFramePr>
        <p:xfrm>
          <a:off x="1394086" y="4697464"/>
          <a:ext cx="9164611" cy="2020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2350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ir bitki ile temas eden bir kişinin kırpılmış resmi">
            <a:extLst>
              <a:ext uri="{FF2B5EF4-FFF2-40B4-BE49-F238E27FC236}">
                <a16:creationId xmlns:a16="http://schemas.microsoft.com/office/drawing/2014/main" id="{B14A155D-D400-0E75-A3D1-8E24092362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4852" b="10878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E41A299B-EF49-D7E8-1D6F-BB10A8E6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923" y="1482602"/>
            <a:ext cx="7588155" cy="2236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Sürdürülebilirlik ve gelecek…</a:t>
            </a:r>
          </a:p>
        </p:txBody>
      </p:sp>
    </p:spTree>
    <p:extLst>
      <p:ext uri="{BB962C8B-B14F-4D97-AF65-F5344CB8AC3E}">
        <p14:creationId xmlns:p14="http://schemas.microsoft.com/office/powerpoint/2010/main" val="715737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İçerik Yer Tutucusu 10">
            <a:extLst>
              <a:ext uri="{FF2B5EF4-FFF2-40B4-BE49-F238E27FC236}">
                <a16:creationId xmlns:a16="http://schemas.microsoft.com/office/drawing/2014/main" id="{B07AD143-7CE8-A7F1-DC09-35B1E05BA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73" y="194872"/>
            <a:ext cx="4974334" cy="609649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rgbClr val="92D050"/>
                </a:solidFill>
              </a:rPr>
              <a:t>1.⁠ ⁠Mercedes-Benz’in Karbon Nötr Hedefi</a:t>
            </a:r>
          </a:p>
          <a:p>
            <a:pPr>
              <a:lnSpc>
                <a:spcPct val="110000"/>
              </a:lnSpc>
            </a:pPr>
            <a:endParaRPr lang="tr-TR" sz="1600" dirty="0"/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/>
              <a:t>Mercedes-Benz, 2039 yılına kadar tüm ürün yaşam döngüsü boyunca karbon nötr olmayı hedefleyen </a:t>
            </a:r>
            <a:r>
              <a:rPr lang="tr-TR" sz="1600" dirty="0" err="1"/>
              <a:t>Ambition</a:t>
            </a:r>
            <a:r>
              <a:rPr lang="tr-TR" sz="1600" dirty="0"/>
              <a:t> 2039 stratejisini açıklamıştır. Bu hedef kapsamında şirket, üretim süreçlerinden tedarik zincirine, araç kullanımından geri dönüşüme kadar her alanda karbon ayak izini azaltmayı amaçlamaktadır.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600" dirty="0"/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rgbClr val="92D050"/>
                </a:solidFill>
              </a:rPr>
              <a:t>2.⁠ ⁠G63 AMG ve Sürdürülebilirlik İkilemi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600" dirty="0"/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/>
              <a:t>G63 AMG, güçlü V8 motoru ve performans odaklı tasarımı ile dikkat çekerken, yüksek yakıt tüketimi ve CO₂ salımı açısından çevresel sürdürülebilirlik hedefleriyle çelişmektedir. Bu durum, ikonik modelin geleceği açısından elektrikli alternatiflerin önemini artırmaktadır.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100" dirty="0"/>
          </a:p>
          <a:p>
            <a:pPr marL="0" indent="0">
              <a:lnSpc>
                <a:spcPct val="110000"/>
              </a:lnSpc>
              <a:buNone/>
            </a:pPr>
            <a:endParaRPr lang="tr-TR" sz="1100" dirty="0"/>
          </a:p>
          <a:p>
            <a:pPr>
              <a:lnSpc>
                <a:spcPct val="110000"/>
              </a:lnSpc>
            </a:pPr>
            <a:endParaRPr lang="tr-TR" sz="1100" dirty="0"/>
          </a:p>
        </p:txBody>
      </p:sp>
      <p:pic>
        <p:nvPicPr>
          <p:cNvPr id="18" name="Resim 17" descr="ağaç, taşıt, araç, dış mekan, kara taşıtı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801B2445-88B4-DAAC-6AFF-2A414B73E1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319" r="36629" b="1"/>
          <a:stretch/>
        </p:blipFill>
        <p:spPr>
          <a:xfrm>
            <a:off x="5818632" y="-1"/>
            <a:ext cx="637336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63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dış mekan, taşıt, araç, kara taşıtı, tekerlek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98C99DD8-82AF-9465-3030-B1510B6092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831" r="17894"/>
          <a:stretch/>
        </p:blipFill>
        <p:spPr>
          <a:xfrm>
            <a:off x="1" y="10"/>
            <a:ext cx="6373368" cy="685799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7CA2C4-E341-F75A-20A4-521D9E7A1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0565" y="449705"/>
            <a:ext cx="4724136" cy="585965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rgbClr val="92D050"/>
                </a:solidFill>
              </a:rPr>
              <a:t>3.⁠ ⁠EQG: Elektrikli G Serisi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/>
              <a:t>Mercedes-Benz, G Serisi'nin elektrikli versiyonu olan </a:t>
            </a:r>
            <a:r>
              <a:rPr lang="tr-TR" sz="1600" dirty="0" err="1"/>
              <a:t>EQG'yi</a:t>
            </a:r>
            <a:r>
              <a:rPr lang="tr-TR" sz="1600" dirty="0"/>
              <a:t> geliştirerek bu ikilemi çözmeyi hedeflemektedir. EQG, sıfır emisyonlu motor yapısı ve gelişmiş batarya teknolojisi ile hem doğaya saygılı hem de güçlü bir arazi aracı sunmayı vaat eder.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 err="1"/>
              <a:t>EQG’nin</a:t>
            </a:r>
            <a:r>
              <a:rPr lang="tr-TR" sz="1600" dirty="0"/>
              <a:t> öne çıkan özellikleri:</a:t>
            </a:r>
          </a:p>
          <a:p>
            <a:pPr>
              <a:lnSpc>
                <a:spcPct val="110000"/>
              </a:lnSpc>
            </a:pPr>
            <a:endParaRPr lang="tr-TR" sz="1600" dirty="0"/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/>
              <a:t>⁠ •⁠ Elektrikli dört motor sistemi (her tekerleğe ayrı motor)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/>
              <a:t>•⁠ Gelişmiş batarya kapasitesi ve uzun menzil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/>
              <a:t>•⁠ Tank </a:t>
            </a:r>
            <a:r>
              <a:rPr lang="tr-TR" sz="1600" dirty="0" err="1"/>
              <a:t>Turn</a:t>
            </a:r>
            <a:r>
              <a:rPr lang="tr-TR" sz="1600" dirty="0"/>
              <a:t> gibi manevra yetenekleri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/>
              <a:t>•⁠ İkonik G-Serisi tasarımının korunması</a:t>
            </a:r>
          </a:p>
          <a:p>
            <a:pPr>
              <a:lnSpc>
                <a:spcPct val="110000"/>
              </a:lnSpc>
            </a:pPr>
            <a:endParaRPr lang="tr-TR" sz="1300" dirty="0"/>
          </a:p>
          <a:p>
            <a:pPr>
              <a:lnSpc>
                <a:spcPct val="110000"/>
              </a:lnSpc>
            </a:pPr>
            <a:endParaRPr lang="tr-TR" sz="1300" dirty="0"/>
          </a:p>
        </p:txBody>
      </p:sp>
    </p:spTree>
    <p:extLst>
      <p:ext uri="{BB962C8B-B14F-4D97-AF65-F5344CB8AC3E}">
        <p14:creationId xmlns:p14="http://schemas.microsoft.com/office/powerpoint/2010/main" val="2874504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6FE010-E5E0-B317-4046-C15987CA8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911"/>
            <a:ext cx="5621310" cy="5484901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rgbClr val="92D050"/>
                </a:solidFill>
              </a:rPr>
              <a:t>4.⁠ ⁠Üretim ve Malzeme Dönüşümü</a:t>
            </a:r>
          </a:p>
          <a:p>
            <a:pPr>
              <a:lnSpc>
                <a:spcPct val="110000"/>
              </a:lnSpc>
            </a:pPr>
            <a:endParaRPr lang="tr-TR" sz="1600" dirty="0"/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/>
              <a:t>•⁠ Mercedes-Benz, Almanya’daki üretim tesislerinde 2022 itibarıyla yenilenebilir enerji kullanmaktadır.</a:t>
            </a:r>
          </a:p>
          <a:p>
            <a:pPr>
              <a:lnSpc>
                <a:spcPct val="110000"/>
              </a:lnSpc>
            </a:pPr>
            <a:endParaRPr lang="tr-TR" sz="1600" dirty="0"/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/>
              <a:t>•⁠EQG ve diğer modellerde geri dönüştürülmüş alüminyum, sürdürülebilir plastik ve çevre dostu malzeme kullanımı artmaktadır.</a:t>
            </a:r>
          </a:p>
          <a:p>
            <a:pPr>
              <a:lnSpc>
                <a:spcPct val="110000"/>
              </a:lnSpc>
            </a:pPr>
            <a:endParaRPr lang="tr-TR" sz="1600" dirty="0"/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/>
              <a:t>•⁠ ⁠Bataryaların üretimi ve geri kazanımı için döngüsel ekonomi sistemleri geliştirilmektedir.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600" dirty="0"/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>
                <a:solidFill>
                  <a:srgbClr val="92D050"/>
                </a:solidFill>
              </a:rPr>
              <a:t>5.⁠ ⁠Sonuç: Performans ve Sürdürülebilirlik Dengesi</a:t>
            </a:r>
          </a:p>
          <a:p>
            <a:pPr marL="0" indent="0">
              <a:lnSpc>
                <a:spcPct val="110000"/>
              </a:lnSpc>
              <a:buNone/>
            </a:pPr>
            <a:endParaRPr lang="tr-TR" sz="1600" dirty="0">
              <a:solidFill>
                <a:srgbClr val="92D050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r-TR" sz="1600" dirty="0"/>
              <a:t>EQG ile Mercedes-Benz, G Serisi’nin performans ruhunu koruyarak çevresel sürdürülebilirlik standartlarına uyum sağlamayı amaçlamaktadır. Bu yaklaşım, otomotiv sektöründe sürdürülebilir dönüşümün mümkün olduğunu göstermektedir.</a:t>
            </a:r>
          </a:p>
        </p:txBody>
      </p:sp>
      <p:pic>
        <p:nvPicPr>
          <p:cNvPr id="6" name="Resim 5" descr="direksiyon simidi, dümen, kara taşıtı, motorlu taşıt, merkez konsol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33AD088F-678F-4EAF-F401-57E4E3689B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36" r="21030" b="-2"/>
          <a:stretch/>
        </p:blipFill>
        <p:spPr>
          <a:xfrm>
            <a:off x="5818632" y="-1"/>
            <a:ext cx="637336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80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taşıt, araç, kara taşıtı, tekerlek, gökyüzü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8DA7BE9B-B48A-B8B7-3D1F-F34558580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3391" r="9091"/>
          <a:stretch/>
        </p:blipFill>
        <p:spPr>
          <a:xfrm>
            <a:off x="20" y="81562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08385"/>
            <a:ext cx="12191999" cy="1949616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8A1403E-80F3-8F63-B547-7C43DF00F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65" y="5268812"/>
            <a:ext cx="7260542" cy="12287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SONUÇ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83E9AEF1-D0DD-5582-D9A7-3DF4F5444C07}"/>
              </a:ext>
            </a:extLst>
          </p:cNvPr>
          <p:cNvSpPr txBox="1"/>
          <p:nvPr/>
        </p:nvSpPr>
        <p:spPr>
          <a:xfrm>
            <a:off x="2760418" y="5144529"/>
            <a:ext cx="88142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G63 AMG gibi geleneksel performans araçları ile EQG gibi çevreci modellerin bir arada gelişmesi, Mercedes-Benz’in hem teknolojik liderliğini hem de sürdürülebilirliğe olan bağlılığını göstermektedir. Bu bağlamda, G Serisi’nin geleceği sadece performansla değil, aynı zamanda çevreye duyarlılıkla şekillenmektedir.</a:t>
            </a:r>
          </a:p>
        </p:txBody>
      </p:sp>
    </p:spTree>
    <p:extLst>
      <p:ext uri="{BB962C8B-B14F-4D97-AF65-F5344CB8AC3E}">
        <p14:creationId xmlns:p14="http://schemas.microsoft.com/office/powerpoint/2010/main" val="2955996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4D02DC-86D0-86A9-4404-26B11AF64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076AC9A-3E2D-5441-F1E1-78842E409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392" y="1791147"/>
            <a:ext cx="7202862" cy="19523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Bizi dinlediğiniz için teşekkür ederiz.</a:t>
            </a:r>
          </a:p>
        </p:txBody>
      </p:sp>
    </p:spTree>
    <p:extLst>
      <p:ext uri="{BB962C8B-B14F-4D97-AF65-F5344CB8AC3E}">
        <p14:creationId xmlns:p14="http://schemas.microsoft.com/office/powerpoint/2010/main" val="370695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5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4484D4B-F8D7-33F2-4A6D-30841D53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4" y="4837132"/>
            <a:ext cx="4705097" cy="1615684"/>
          </a:xfrm>
        </p:spPr>
        <p:txBody>
          <a:bodyPr>
            <a:normAutofit/>
          </a:bodyPr>
          <a:lstStyle/>
          <a:p>
            <a:r>
              <a:rPr lang="tr-TR" dirty="0"/>
              <a:t>Giriş ve amaç</a:t>
            </a:r>
          </a:p>
        </p:txBody>
      </p:sp>
      <p:pic>
        <p:nvPicPr>
          <p:cNvPr id="5" name="Resim 4" descr="tekerlek, araba lastiği, taşıt, araç, kara taşıtı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BBF1DA34-07D9-4DBB-5CC2-0EA336E82C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68" b="19826"/>
          <a:stretch/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D5B59D-F605-8930-79DF-609CCDC8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333" y="4837132"/>
            <a:ext cx="5753567" cy="1615684"/>
          </a:xfrm>
        </p:spPr>
        <p:txBody>
          <a:bodyPr>
            <a:normAutofit/>
          </a:bodyPr>
          <a:lstStyle/>
          <a:p>
            <a:r>
              <a:rPr lang="tr-TR" sz="1800"/>
              <a:t>Bu proje, Mercedes-Benz G63 AMG'nin teknik, tasarımsal ve akıllı sürüş sistemlerini endüstriyel teknik ve tasarım bakış açısıyla incelemektedir.</a:t>
            </a:r>
          </a:p>
          <a:p>
            <a:endParaRPr lang="tr-TR" sz="1800"/>
          </a:p>
        </p:txBody>
      </p:sp>
    </p:spTree>
    <p:extLst>
      <p:ext uri="{BB962C8B-B14F-4D97-AF65-F5344CB8AC3E}">
        <p14:creationId xmlns:p14="http://schemas.microsoft.com/office/powerpoint/2010/main" val="165016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D0FE636-5880-4F1B-FAC7-B7883BC0A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4" y="4837132"/>
            <a:ext cx="4705097" cy="1615684"/>
          </a:xfrm>
        </p:spPr>
        <p:txBody>
          <a:bodyPr>
            <a:normAutofit/>
          </a:bodyPr>
          <a:lstStyle/>
          <a:p>
            <a:r>
              <a:rPr lang="tr-TR" dirty="0"/>
              <a:t>Güç, miras ve rakipsiz performans.</a:t>
            </a:r>
          </a:p>
        </p:txBody>
      </p:sp>
      <p:pic>
        <p:nvPicPr>
          <p:cNvPr id="5" name="Resim 4" descr="araba lastiği, tekerlek, Araba parçası, otomotiv lastiğ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43BF6EA-68E1-E035-E258-5EA07679BE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68" b="26073"/>
          <a:stretch/>
        </p:blipFill>
        <p:spPr>
          <a:xfrm>
            <a:off x="20" y="0"/>
            <a:ext cx="12191980" cy="4557776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ED1FA3-6F78-89C1-C99A-FFE5B984F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333" y="4837132"/>
            <a:ext cx="5753567" cy="16156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tr-TR" sz="1500"/>
              <a:t>Performans egzoz sistemiyle geliştirilen V8 motor, hem pürüzsüz otoyollarda hem de zorlu arazilerde heyecan verici bir güç sunar. İç mekanda ise lüks işlevsellikle buluşur. G 63, dinamik tarzını güçlendiren ve ikonik yan borularla mükemmel uyum sağlayan, hava girişlerine yakın ve öne çıkan dikey plakalara sahip yeni bir ön tampona sahiptir.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EFEE6DF3-61FE-AE4E-B433-45BDAD8EF417}"/>
              </a:ext>
            </a:extLst>
          </p:cNvPr>
          <p:cNvSpPr txBox="1"/>
          <p:nvPr/>
        </p:nvSpPr>
        <p:spPr>
          <a:xfrm>
            <a:off x="2674282" y="2173254"/>
            <a:ext cx="48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588B859-1D43-8B9D-0040-9622FCD36EA3}"/>
              </a:ext>
            </a:extLst>
          </p:cNvPr>
          <p:cNvSpPr txBox="1"/>
          <p:nvPr/>
        </p:nvSpPr>
        <p:spPr>
          <a:xfrm>
            <a:off x="2792558" y="3429000"/>
            <a:ext cx="50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DC34697D-F010-620A-6A68-E352F3BF4888}"/>
              </a:ext>
            </a:extLst>
          </p:cNvPr>
          <p:cNvSpPr txBox="1"/>
          <p:nvPr/>
        </p:nvSpPr>
        <p:spPr>
          <a:xfrm>
            <a:off x="5026831" y="2357920"/>
            <a:ext cx="30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88B14E91-791F-AA32-3136-290BD8C0CA30}"/>
              </a:ext>
            </a:extLst>
          </p:cNvPr>
          <p:cNvSpPr txBox="1"/>
          <p:nvPr/>
        </p:nvSpPr>
        <p:spPr>
          <a:xfrm>
            <a:off x="8342488" y="220518"/>
            <a:ext cx="47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97864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A54FF20-1653-4A95-34CE-A709613E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4361686" cy="1527048"/>
          </a:xfrm>
        </p:spPr>
        <p:txBody>
          <a:bodyPr anchor="b">
            <a:normAutofit/>
          </a:bodyPr>
          <a:lstStyle/>
          <a:p>
            <a:r>
              <a:rPr lang="tr-TR" sz="3300" b="1" i="0" u="none" strike="noStrike">
                <a:effectLst/>
                <a:latin typeface="var(--wb-font-text-bold)"/>
              </a:rPr>
              <a:t>1.AMG 4,0 litre V8 </a:t>
            </a:r>
            <a:r>
              <a:rPr lang="tr-TR" sz="3300" b="1" i="0" u="none" strike="noStrike" err="1">
                <a:effectLst/>
                <a:latin typeface="var(--wb-font-text-bold)"/>
              </a:rPr>
              <a:t>biturbo</a:t>
            </a:r>
            <a:r>
              <a:rPr lang="tr-TR" sz="3300" b="1" i="0" u="none" strike="noStrike">
                <a:effectLst/>
                <a:latin typeface="var(--wb-font-text-bold)"/>
              </a:rPr>
              <a:t> motor</a:t>
            </a:r>
            <a:br>
              <a:rPr lang="tr-TR" sz="3300" b="1" i="0" u="none" strike="noStrike">
                <a:effectLst/>
                <a:latin typeface="var(--wb-font-text-bold)"/>
              </a:rPr>
            </a:br>
            <a:endParaRPr lang="tr-TR" sz="330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F6CF8A-94C1-1B55-53EF-33341578F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4361687" cy="4096512"/>
          </a:xfrm>
        </p:spPr>
        <p:txBody>
          <a:bodyPr>
            <a:normAutofit/>
          </a:bodyPr>
          <a:lstStyle/>
          <a:p>
            <a:r>
              <a:rPr lang="tr-TR" sz="1800" b="0" i="0" u="none" strike="noStrike">
                <a:effectLst/>
                <a:latin typeface="MBCorpo Text"/>
              </a:rPr>
              <a:t>Tamamen yeni Mercedes-AMG G 63'ün gücünü serbest bırakın. Entegre marş motoru alternatörüne (ISG) sahip AMG 4,0 litre V8 biturbo motor performansın ve verimliliğin kanıtıdır. Motor teknolojisinde, silindir başları arasında eşsiz "sıcak iç-V" tasarımıyla konumlandırılmış ikili kaydırma turboşarjların yer aldığı özel bir sınıftır.</a:t>
            </a:r>
            <a:endParaRPr lang="tr-TR" sz="1800"/>
          </a:p>
        </p:txBody>
      </p:sp>
      <p:pic>
        <p:nvPicPr>
          <p:cNvPr id="5" name="Resim 4" descr="motor, makine, Araba parçası, iç mekan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0924727-939E-0DDE-7046-E9EA3280F0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58" r="2442"/>
          <a:stretch/>
        </p:blipFill>
        <p:spPr>
          <a:xfrm>
            <a:off x="5586981" y="-1"/>
            <a:ext cx="660501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40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CC1E4F-F1F0-B945-BE50-C72A7103E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023F665-4B02-054F-819E-C1E6BD43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420" y="1387927"/>
            <a:ext cx="3212502" cy="1942773"/>
          </a:xfrm>
        </p:spPr>
        <p:txBody>
          <a:bodyPr anchor="b">
            <a:normAutofit/>
          </a:bodyPr>
          <a:lstStyle/>
          <a:p>
            <a:r>
              <a:rPr lang="tr-TR" sz="2800" b="1" i="0" u="none" strike="noStrike">
                <a:effectLst/>
                <a:latin typeface="var(--wb-font-text-bold)"/>
              </a:rPr>
              <a:t>2.Sertliği seçilebilen süspansiyon sistemi</a:t>
            </a:r>
            <a:br>
              <a:rPr lang="tr-TR" sz="2800" b="1" i="0" u="none" strike="noStrike">
                <a:effectLst/>
                <a:latin typeface="var(--wb-font-text-bold)"/>
              </a:rPr>
            </a:br>
            <a:endParaRPr lang="tr-TR" sz="2800"/>
          </a:p>
        </p:txBody>
      </p:sp>
      <p:pic>
        <p:nvPicPr>
          <p:cNvPr id="5" name="Resim 4" descr="makine, mühendislik, çelik, ölçekli maket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307262E1-FA55-2E31-929C-8C6C236D2C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39" r="1997"/>
          <a:stretch/>
        </p:blipFill>
        <p:spPr>
          <a:xfrm>
            <a:off x="20" y="10"/>
            <a:ext cx="7723393" cy="685799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79C1357-8297-F921-D05B-4C258CA7A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0420" y="3412998"/>
            <a:ext cx="3212502" cy="27673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tr-TR" sz="1500" b="0" i="0" u="none" strike="noStrike">
                <a:effectLst/>
                <a:latin typeface="MBCorpo Text"/>
              </a:rPr>
              <a:t>Sertliği seçilebilen süspansiyon sistemi tamamen yeni Mercedes-AMG G 63'ün performansını benzersiz zirvelere taşır. Yolda üstün yuvarlanma sertliği sunar, performansı yükseltir ve konforu artırır. Arazide, maceranızın konforunu daha da artırarak olağanüstü kilitlenme ve çekiş gücü sunar.</a:t>
            </a:r>
            <a:endParaRPr lang="tr-TR" sz="1500"/>
          </a:p>
        </p:txBody>
      </p:sp>
    </p:spTree>
    <p:extLst>
      <p:ext uri="{BB962C8B-B14F-4D97-AF65-F5344CB8AC3E}">
        <p14:creationId xmlns:p14="http://schemas.microsoft.com/office/powerpoint/2010/main" val="193708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09E0450-AA63-FAED-3ED2-0AAD9BF12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4361686" cy="1527048"/>
          </a:xfrm>
        </p:spPr>
        <p:txBody>
          <a:bodyPr anchor="b">
            <a:normAutofit/>
          </a:bodyPr>
          <a:lstStyle/>
          <a:p>
            <a:r>
              <a:rPr lang="tr-TR" sz="3100" b="1" i="0" u="none" strike="noStrike">
                <a:effectLst/>
                <a:latin typeface="var(--wb-font-text-bold)"/>
              </a:rPr>
              <a:t>3.9G-TRONIC, 9 ileri oranlı otomatik şanzıman</a:t>
            </a:r>
            <a:br>
              <a:rPr lang="tr-TR" sz="3100" b="1" i="0" u="none" strike="noStrike">
                <a:effectLst/>
                <a:latin typeface="var(--wb-font-text-bold)"/>
              </a:rPr>
            </a:br>
            <a:endParaRPr lang="tr-TR" sz="310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D8E8BF0-D704-9153-AD5D-4F34C7D9A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4361687" cy="4096512"/>
          </a:xfrm>
        </p:spPr>
        <p:txBody>
          <a:bodyPr>
            <a:normAutofit/>
          </a:bodyPr>
          <a:lstStyle/>
          <a:p>
            <a:r>
              <a:rPr lang="tr-TR" sz="1800" b="0" i="0" u="none" strike="noStrike">
                <a:effectLst/>
                <a:latin typeface="MBCorpo Text"/>
              </a:rPr>
              <a:t>9G-TRONIC, 9 ileri oranlı otomatik şanzıman, sürüş dinamiklerini geliştiren akıcı vites değişimleri ile güç ve hassasiyet sağlar ve her değişimde heyecan verici bir deneyim sunar.</a:t>
            </a:r>
            <a:endParaRPr lang="tr-TR" sz="1800"/>
          </a:p>
        </p:txBody>
      </p:sp>
      <p:pic>
        <p:nvPicPr>
          <p:cNvPr id="13" name="Resim 12" descr="motor, Araba parçası, maden, makine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5A8F292D-8D1F-546D-EF6D-10C3479EED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00" r="13900"/>
          <a:stretch/>
        </p:blipFill>
        <p:spPr>
          <a:xfrm>
            <a:off x="5818632" y="-1"/>
            <a:ext cx="637336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78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B9B8B4-6AA0-6EC2-5180-35BA3CFC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4332289-2C3A-1D7E-F5A3-E795B7009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872215" cy="1132258"/>
          </a:xfrm>
        </p:spPr>
        <p:txBody>
          <a:bodyPr>
            <a:normAutofit/>
          </a:bodyPr>
          <a:lstStyle/>
          <a:p>
            <a:r>
              <a:rPr lang="tr-TR" sz="3300" b="1" i="0" u="none" strike="noStrike">
                <a:effectLst/>
                <a:latin typeface="var(--wb-font-text-bold)"/>
              </a:rPr>
              <a:t>4.Ses seviyesi seçilebilen AMG </a:t>
            </a:r>
            <a:r>
              <a:rPr lang="tr-TR" sz="3300" b="1" i="0" u="none" strike="noStrike" err="1">
                <a:effectLst/>
                <a:latin typeface="var(--wb-font-text-bold)"/>
              </a:rPr>
              <a:t>Performance</a:t>
            </a:r>
            <a:r>
              <a:rPr lang="tr-TR" sz="3300" b="1" i="0" u="none" strike="noStrike">
                <a:effectLst/>
                <a:latin typeface="var(--wb-font-text-bold)"/>
              </a:rPr>
              <a:t> egzoz sistemi</a:t>
            </a:r>
            <a:br>
              <a:rPr lang="tr-TR" sz="3300" b="1" i="0" u="none" strike="noStrike">
                <a:effectLst/>
                <a:latin typeface="var(--wb-font-text-bold)"/>
              </a:rPr>
            </a:br>
            <a:endParaRPr lang="tr-TR" sz="3300"/>
          </a:p>
        </p:txBody>
      </p:sp>
      <p:pic>
        <p:nvPicPr>
          <p:cNvPr id="5" name="Resim 4" descr="Araba parçası, araba, motor, otomotiv hava manifoldu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09E01837-D2D9-4DCF-D44A-E56E1BCD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97" r="2" b="2172"/>
          <a:stretch/>
        </p:blipFill>
        <p:spPr>
          <a:xfrm>
            <a:off x="731520" y="1775012"/>
            <a:ext cx="6355080" cy="4534348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A32AF89-60AA-8F8C-6754-B5D21268E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5529" y="1775012"/>
            <a:ext cx="3999334" cy="4534348"/>
          </a:xfrm>
        </p:spPr>
        <p:txBody>
          <a:bodyPr>
            <a:normAutofit/>
          </a:bodyPr>
          <a:lstStyle/>
          <a:p>
            <a:r>
              <a:rPr lang="tr-TR" sz="1800" b="0" i="0" u="none" strike="noStrike">
                <a:effectLst/>
                <a:latin typeface="MBCorpo Text"/>
              </a:rPr>
              <a:t>Ses seviyesi seçilebilen AMG Performance egzoz sistemiyle, motor sesi sadece bir yan unsur değil, otomobilin yüksek performanslı yeteneklerini somutlaştıran, dikkatlice yaratılmış bir başyapıttır.</a:t>
            </a:r>
            <a:endParaRPr lang="tr-TR" sz="1800"/>
          </a:p>
        </p:txBody>
      </p:sp>
    </p:spTree>
    <p:extLst>
      <p:ext uri="{BB962C8B-B14F-4D97-AF65-F5344CB8AC3E}">
        <p14:creationId xmlns:p14="http://schemas.microsoft.com/office/powerpoint/2010/main" val="3847822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9">
            <a:extLst>
              <a:ext uri="{FF2B5EF4-FFF2-40B4-BE49-F238E27FC236}">
                <a16:creationId xmlns:a16="http://schemas.microsoft.com/office/drawing/2014/main" id="{BF8BE9A2-8956-141B-BFE6-C607C93D8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A1F6E63-6CBD-4995-8730-AEC88B42D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4" y="4837132"/>
            <a:ext cx="4705097" cy="1615684"/>
          </a:xfrm>
        </p:spPr>
        <p:txBody>
          <a:bodyPr>
            <a:normAutofit/>
          </a:bodyPr>
          <a:lstStyle/>
          <a:p>
            <a:r>
              <a:rPr lang="tr-TR" dirty="0"/>
              <a:t>Akıllı Sürüş Sistemleri</a:t>
            </a:r>
          </a:p>
        </p:txBody>
      </p:sp>
      <p:pic>
        <p:nvPicPr>
          <p:cNvPr id="5" name="Resim 4" descr="taşıt, araç, araba, merkez konsol, kara taşıtı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4957975A-49FA-07E9-CD5B-CDAF5F37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25" b="21716"/>
          <a:stretch/>
        </p:blipFill>
        <p:spPr>
          <a:xfrm>
            <a:off x="20" y="10"/>
            <a:ext cx="12191980" cy="4557776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93A70E6-381D-F1AF-89BD-3911CA0F3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333" y="4837132"/>
            <a:ext cx="5753567" cy="161568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sz="1100"/>
              <a:t>• Şerit Takip Asistanı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100"/>
              <a:t>• Aktif Fren Yardımı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100"/>
              <a:t>• DISTRONIC Mesafe Asistanı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100"/>
              <a:t>• Trafik İşareti Tanıma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r-TR" sz="1100"/>
              <a:t>• SAE Level 2 otonomluk düzeyi</a:t>
            </a:r>
            <a:endParaRPr lang="tr-TR" sz="1100" dirty="0"/>
          </a:p>
        </p:txBody>
      </p:sp>
    </p:spTree>
    <p:extLst>
      <p:ext uri="{BB962C8B-B14F-4D97-AF65-F5344CB8AC3E}">
        <p14:creationId xmlns:p14="http://schemas.microsoft.com/office/powerpoint/2010/main" val="2471263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cihaz, ölçüm cihazı, hız ölçer, takometre, devir ölçer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AF81E0B6-8ED2-2D3B-7F04-AA014485AC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48" r="10303" b="19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7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A53C349-933F-63F7-AF8B-16D6A36CE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618" y="1878366"/>
            <a:ext cx="4671319" cy="1885803"/>
          </a:xfrm>
        </p:spPr>
        <p:txBody>
          <a:bodyPr>
            <a:normAutofit/>
          </a:bodyPr>
          <a:lstStyle/>
          <a:p>
            <a:r>
              <a:rPr lang="tr-TR" sz="3100">
                <a:solidFill>
                  <a:srgbClr val="FFFFFF"/>
                </a:solidFill>
              </a:rPr>
              <a:t>Mercedes-Benz DISTRONIC Mesafe Asistanı</a:t>
            </a:r>
            <a:br>
              <a:rPr lang="tr-TR" sz="3100">
                <a:solidFill>
                  <a:srgbClr val="FFFFFF"/>
                </a:solidFill>
              </a:rPr>
            </a:br>
            <a:endParaRPr lang="tr-TR" sz="3100">
              <a:solidFill>
                <a:srgbClr val="FFFFFF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A6D7B60-D8FF-3BD5-048D-164FB9964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618" y="3845971"/>
            <a:ext cx="5850082" cy="227724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dirty="0">
                <a:solidFill>
                  <a:srgbClr val="FFFFFF"/>
                </a:solidFill>
              </a:rPr>
              <a:t>DISTRONIC, Mercedes-Benz tarafından geliştirilen adaptif hız sabitleyici sistemidir. Bu sistem, öndeki araç ile güvenli takip mesafesini koruyarak otomatik olarak hızlanır ve yavaşlar. DISTRONIC, SAE Level 2 otonom sürüş teknolojilerinin bir parçasıdır ve aktif sürüş destek sistemleri arasında yer alır.</a:t>
            </a:r>
          </a:p>
          <a:p>
            <a:pPr>
              <a:lnSpc>
                <a:spcPct val="110000"/>
              </a:lnSpc>
            </a:pPr>
            <a:endParaRPr lang="tr-TR" sz="11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tr-TR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494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813</Words>
  <Application>Microsoft Macintosh PowerPoint</Application>
  <PresentationFormat>Geniş ekran</PresentationFormat>
  <Paragraphs>72</Paragraphs>
  <Slides>18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3" baseType="lpstr">
      <vt:lpstr>Arial</vt:lpstr>
      <vt:lpstr>MBCorpo Text</vt:lpstr>
      <vt:lpstr>Neue Haas Grotesk Text Pro</vt:lpstr>
      <vt:lpstr>var(--wb-font-text-bold)</vt:lpstr>
      <vt:lpstr>VanillaVTI</vt:lpstr>
      <vt:lpstr>MERCEDES AMG G-63</vt:lpstr>
      <vt:lpstr>Giriş ve amaç</vt:lpstr>
      <vt:lpstr>Güç, miras ve rakipsiz performans.</vt:lpstr>
      <vt:lpstr>1.AMG 4,0 litre V8 biturbo motor </vt:lpstr>
      <vt:lpstr>2.Sertliği seçilebilen süspansiyon sistemi </vt:lpstr>
      <vt:lpstr>3.9G-TRONIC, 9 ileri oranlı otomatik şanzıman </vt:lpstr>
      <vt:lpstr>4.Ses seviyesi seçilebilen AMG Performance egzoz sistemi </vt:lpstr>
      <vt:lpstr>Akıllı Sürüş Sistemleri</vt:lpstr>
      <vt:lpstr>Mercedes-Benz DISTRONIC Mesafe Asistanı </vt:lpstr>
      <vt:lpstr>PowerPoint Sunusu</vt:lpstr>
      <vt:lpstr>PowerPoint Sunusu</vt:lpstr>
      <vt:lpstr>PowerPoint Sunusu</vt:lpstr>
      <vt:lpstr>Sürdürülebilirlik ve gelecek…</vt:lpstr>
      <vt:lpstr>PowerPoint Sunusu</vt:lpstr>
      <vt:lpstr>PowerPoint Sunusu</vt:lpstr>
      <vt:lpstr>PowerPoint Sunusu</vt:lpstr>
      <vt:lpstr>SONUÇ</vt:lpstr>
      <vt:lpstr>Bizi dinlediğiniz için teşekkür ederiz.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ASYA SAFIDEMIR</dc:creator>
  <cp:lastModifiedBy>ASYA SAFIDEMIR</cp:lastModifiedBy>
  <cp:revision>1</cp:revision>
  <dcterms:created xsi:type="dcterms:W3CDTF">2025-05-10T15:53:01Z</dcterms:created>
  <dcterms:modified xsi:type="dcterms:W3CDTF">2025-05-10T17:45:12Z</dcterms:modified>
</cp:coreProperties>
</file>